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nl-NL"/>
              <a:t>Klik om stijl te bewerken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6/15/2021</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‹nr.›</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6/15/2021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6/15/2021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6/15/2021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nl-NL"/>
              <a:t>Klik om stijl te bewerken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6/15/2021</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‹nr.›</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6/15/2021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nl-NL"/>
              <a:t>Klik om stijl te bewerken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257300" y="2909102"/>
            <a:ext cx="4800600" cy="299639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633864" y="2909102"/>
            <a:ext cx="4800600" cy="299639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6/15/2021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6/15/2021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6/15/2021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nl-NL"/>
              <a:t>Klik om stijl te bewerken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6/15/2021</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‹nr.›</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nl-NL"/>
              <a:t>Klik om stijl te bewerken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6/15/2021</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6/15/2021</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‹nr.›</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76C771-C325-4742-BAC8-ADA3BE0F35CC}"/>
              </a:ext>
            </a:extLst>
          </p:cNvPr>
          <p:cNvSpPr>
            <a:spLocks noGrp="1"/>
          </p:cNvSpPr>
          <p:nvPr>
            <p:ph type="ctrTitle"/>
          </p:nvPr>
        </p:nvSpPr>
        <p:spPr/>
        <p:txBody>
          <a:bodyPr/>
          <a:lstStyle/>
          <a:p>
            <a:r>
              <a:rPr lang="nl-NL" dirty="0"/>
              <a:t>Presentatie &amp; styling</a:t>
            </a:r>
          </a:p>
        </p:txBody>
      </p:sp>
      <p:sp>
        <p:nvSpPr>
          <p:cNvPr id="3" name="Ondertitel 2">
            <a:extLst>
              <a:ext uri="{FF2B5EF4-FFF2-40B4-BE49-F238E27FC236}">
                <a16:creationId xmlns:a16="http://schemas.microsoft.com/office/drawing/2014/main" id="{8E2E8B34-5541-4C95-B3FD-F54B39290E72}"/>
              </a:ext>
            </a:extLst>
          </p:cNvPr>
          <p:cNvSpPr>
            <a:spLocks noGrp="1"/>
          </p:cNvSpPr>
          <p:nvPr>
            <p:ph type="subTitle" idx="1"/>
          </p:nvPr>
        </p:nvSpPr>
        <p:spPr/>
        <p:txBody>
          <a:bodyPr>
            <a:normAutofit lnSpcReduction="10000"/>
          </a:bodyPr>
          <a:lstStyle/>
          <a:p>
            <a:r>
              <a:rPr lang="nl-NL" dirty="0"/>
              <a:t>Keuzevak </a:t>
            </a:r>
          </a:p>
          <a:p>
            <a:r>
              <a:rPr lang="nl-NL" dirty="0"/>
              <a:t>Mevrouw van dongen </a:t>
            </a:r>
          </a:p>
        </p:txBody>
      </p:sp>
    </p:spTree>
    <p:extLst>
      <p:ext uri="{BB962C8B-B14F-4D97-AF65-F5344CB8AC3E}">
        <p14:creationId xmlns:p14="http://schemas.microsoft.com/office/powerpoint/2010/main" val="1402148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7F73F8-1AF8-4D9C-A556-78BC4FBD8473}"/>
              </a:ext>
            </a:extLst>
          </p:cNvPr>
          <p:cNvSpPr>
            <a:spLocks noGrp="1"/>
          </p:cNvSpPr>
          <p:nvPr>
            <p:ph type="title"/>
          </p:nvPr>
        </p:nvSpPr>
        <p:spPr/>
        <p:txBody>
          <a:bodyPr/>
          <a:lstStyle/>
          <a:p>
            <a:r>
              <a:rPr lang="nl-NL" dirty="0"/>
              <a:t>Taak 4 </a:t>
            </a:r>
          </a:p>
        </p:txBody>
      </p:sp>
      <p:sp>
        <p:nvSpPr>
          <p:cNvPr id="3" name="Tijdelijke aanduiding voor inhoud 2">
            <a:extLst>
              <a:ext uri="{FF2B5EF4-FFF2-40B4-BE49-F238E27FC236}">
                <a16:creationId xmlns:a16="http://schemas.microsoft.com/office/drawing/2014/main" id="{9B01E37C-687E-49F6-87DA-E9750F47C199}"/>
              </a:ext>
            </a:extLst>
          </p:cNvPr>
          <p:cNvSpPr>
            <a:spLocks noGrp="1"/>
          </p:cNvSpPr>
          <p:nvPr>
            <p:ph idx="1"/>
          </p:nvPr>
        </p:nvSpPr>
        <p:spPr>
          <a:xfrm>
            <a:off x="1251678" y="1577131"/>
            <a:ext cx="10178322" cy="4697834"/>
          </a:xfrm>
        </p:spPr>
        <p:txBody>
          <a:bodyPr/>
          <a:lstStyle/>
          <a:p>
            <a:endParaRPr lang="nl-NL" dirty="0"/>
          </a:p>
        </p:txBody>
      </p:sp>
      <p:pic>
        <p:nvPicPr>
          <p:cNvPr id="1026" name="Picture 2" descr="Marketingmix - Economielokaal Mavo">
            <a:extLst>
              <a:ext uri="{FF2B5EF4-FFF2-40B4-BE49-F238E27FC236}">
                <a16:creationId xmlns:a16="http://schemas.microsoft.com/office/drawing/2014/main" id="{917610CE-F1A6-480D-ABB4-C54E13122F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0565" y="710814"/>
            <a:ext cx="5900548" cy="5436372"/>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B7D2C9E7-3DA1-44C4-9C47-26A7E84D37DD}"/>
              </a:ext>
            </a:extLst>
          </p:cNvPr>
          <p:cNvSpPr txBox="1"/>
          <p:nvPr/>
        </p:nvSpPr>
        <p:spPr>
          <a:xfrm>
            <a:off x="1602297" y="3129094"/>
            <a:ext cx="1308683" cy="377504"/>
          </a:xfrm>
          <a:prstGeom prst="rect">
            <a:avLst/>
          </a:prstGeom>
          <a:noFill/>
        </p:spPr>
        <p:txBody>
          <a:bodyPr wrap="square" rtlCol="0">
            <a:spAutoFit/>
          </a:bodyPr>
          <a:lstStyle/>
          <a:p>
            <a:r>
              <a:rPr lang="nl-NL" dirty="0"/>
              <a:t>reclame</a:t>
            </a:r>
          </a:p>
        </p:txBody>
      </p:sp>
      <p:cxnSp>
        <p:nvCxnSpPr>
          <p:cNvPr id="6" name="Rechte verbindingslijn met pijl 5">
            <a:extLst>
              <a:ext uri="{FF2B5EF4-FFF2-40B4-BE49-F238E27FC236}">
                <a16:creationId xmlns:a16="http://schemas.microsoft.com/office/drawing/2014/main" id="{351BD09D-C352-4509-9877-234FEE29BF8C}"/>
              </a:ext>
            </a:extLst>
          </p:cNvPr>
          <p:cNvCxnSpPr>
            <a:cxnSpLocks/>
          </p:cNvCxnSpPr>
          <p:nvPr/>
        </p:nvCxnSpPr>
        <p:spPr>
          <a:xfrm flipV="1">
            <a:off x="2558642" y="2910980"/>
            <a:ext cx="831923" cy="310392"/>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a:extLst>
              <a:ext uri="{FF2B5EF4-FFF2-40B4-BE49-F238E27FC236}">
                <a16:creationId xmlns:a16="http://schemas.microsoft.com/office/drawing/2014/main" id="{D9744129-EFAF-478D-AAE4-144033E61837}"/>
              </a:ext>
            </a:extLst>
          </p:cNvPr>
          <p:cNvCxnSpPr>
            <a:cxnSpLocks/>
          </p:cNvCxnSpPr>
          <p:nvPr/>
        </p:nvCxnSpPr>
        <p:spPr>
          <a:xfrm flipH="1">
            <a:off x="9091190" y="2740834"/>
            <a:ext cx="1031846" cy="189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kstvak 12">
            <a:extLst>
              <a:ext uri="{FF2B5EF4-FFF2-40B4-BE49-F238E27FC236}">
                <a16:creationId xmlns:a16="http://schemas.microsoft.com/office/drawing/2014/main" id="{3A68E33C-15A4-40E0-93B6-CC2385DC3DBE}"/>
              </a:ext>
            </a:extLst>
          </p:cNvPr>
          <p:cNvSpPr txBox="1"/>
          <p:nvPr/>
        </p:nvSpPr>
        <p:spPr>
          <a:xfrm>
            <a:off x="9462782" y="382385"/>
            <a:ext cx="1967218" cy="369332"/>
          </a:xfrm>
          <a:prstGeom prst="rect">
            <a:avLst/>
          </a:prstGeom>
          <a:noFill/>
        </p:spPr>
        <p:txBody>
          <a:bodyPr wrap="square" rtlCol="0">
            <a:spAutoFit/>
          </a:bodyPr>
          <a:lstStyle/>
          <a:p>
            <a:r>
              <a:rPr lang="nl-NL" dirty="0"/>
              <a:t>Routing </a:t>
            </a:r>
          </a:p>
        </p:txBody>
      </p:sp>
      <p:cxnSp>
        <p:nvCxnSpPr>
          <p:cNvPr id="16" name="Rechte verbindingslijn met pijl 15">
            <a:extLst>
              <a:ext uri="{FF2B5EF4-FFF2-40B4-BE49-F238E27FC236}">
                <a16:creationId xmlns:a16="http://schemas.microsoft.com/office/drawing/2014/main" id="{7E1D614E-64A6-4716-958B-1A9BD015678D}"/>
              </a:ext>
            </a:extLst>
          </p:cNvPr>
          <p:cNvCxnSpPr/>
          <p:nvPr/>
        </p:nvCxnSpPr>
        <p:spPr>
          <a:xfrm flipH="1" flipV="1">
            <a:off x="8498048" y="4764947"/>
            <a:ext cx="1107346" cy="385893"/>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7" name="Tekstvak 16">
            <a:extLst>
              <a:ext uri="{FF2B5EF4-FFF2-40B4-BE49-F238E27FC236}">
                <a16:creationId xmlns:a16="http://schemas.microsoft.com/office/drawing/2014/main" id="{F33300C5-0610-447D-85C1-70361D446E77}"/>
              </a:ext>
            </a:extLst>
          </p:cNvPr>
          <p:cNvSpPr txBox="1"/>
          <p:nvPr/>
        </p:nvSpPr>
        <p:spPr>
          <a:xfrm>
            <a:off x="8917497" y="5150840"/>
            <a:ext cx="1862356" cy="369332"/>
          </a:xfrm>
          <a:prstGeom prst="rect">
            <a:avLst/>
          </a:prstGeom>
          <a:noFill/>
        </p:spPr>
        <p:txBody>
          <a:bodyPr wrap="square" rtlCol="0">
            <a:spAutoFit/>
          </a:bodyPr>
          <a:lstStyle/>
          <a:p>
            <a:r>
              <a:rPr lang="nl-NL" dirty="0"/>
              <a:t>Display, Etalage </a:t>
            </a:r>
          </a:p>
        </p:txBody>
      </p:sp>
      <p:sp>
        <p:nvSpPr>
          <p:cNvPr id="14" name="Tekstvak 13">
            <a:extLst>
              <a:ext uri="{FF2B5EF4-FFF2-40B4-BE49-F238E27FC236}">
                <a16:creationId xmlns:a16="http://schemas.microsoft.com/office/drawing/2014/main" id="{FC7A964C-FA56-47CD-B147-06377B0CCBC5}"/>
              </a:ext>
            </a:extLst>
          </p:cNvPr>
          <p:cNvSpPr txBox="1"/>
          <p:nvPr/>
        </p:nvSpPr>
        <p:spPr>
          <a:xfrm>
            <a:off x="9503337" y="2093018"/>
            <a:ext cx="1967218" cy="646331"/>
          </a:xfrm>
          <a:prstGeom prst="rect">
            <a:avLst/>
          </a:prstGeom>
          <a:noFill/>
        </p:spPr>
        <p:txBody>
          <a:bodyPr wrap="square" rtlCol="0">
            <a:spAutoFit/>
          </a:bodyPr>
          <a:lstStyle/>
          <a:p>
            <a:r>
              <a:rPr lang="nl-NL" dirty="0"/>
              <a:t>Kern en randassortiment </a:t>
            </a:r>
          </a:p>
        </p:txBody>
      </p:sp>
      <p:cxnSp>
        <p:nvCxnSpPr>
          <p:cNvPr id="15" name="Rechte verbindingslijn met pijl 14">
            <a:extLst>
              <a:ext uri="{FF2B5EF4-FFF2-40B4-BE49-F238E27FC236}">
                <a16:creationId xmlns:a16="http://schemas.microsoft.com/office/drawing/2014/main" id="{F1368F85-9F27-4618-B96B-8E3CD18EC98D}"/>
              </a:ext>
            </a:extLst>
          </p:cNvPr>
          <p:cNvCxnSpPr>
            <a:cxnSpLocks/>
          </p:cNvCxnSpPr>
          <p:nvPr/>
        </p:nvCxnSpPr>
        <p:spPr>
          <a:xfrm flipH="1">
            <a:off x="8272943" y="655739"/>
            <a:ext cx="989902" cy="369332"/>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5299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AA53B0-7764-4B73-90EA-1CE673B92788}"/>
              </a:ext>
            </a:extLst>
          </p:cNvPr>
          <p:cNvSpPr>
            <a:spLocks noGrp="1"/>
          </p:cNvSpPr>
          <p:nvPr>
            <p:ph type="title"/>
          </p:nvPr>
        </p:nvSpPr>
        <p:spPr/>
        <p:txBody>
          <a:bodyPr/>
          <a:lstStyle/>
          <a:p>
            <a:r>
              <a:rPr lang="nl-NL" dirty="0"/>
              <a:t>Taak 5 </a:t>
            </a:r>
          </a:p>
        </p:txBody>
      </p:sp>
      <p:sp>
        <p:nvSpPr>
          <p:cNvPr id="3" name="Tijdelijke aanduiding voor inhoud 2">
            <a:extLst>
              <a:ext uri="{FF2B5EF4-FFF2-40B4-BE49-F238E27FC236}">
                <a16:creationId xmlns:a16="http://schemas.microsoft.com/office/drawing/2014/main" id="{C222EA57-5971-47C8-AB3C-51DA6E62ABB3}"/>
              </a:ext>
            </a:extLst>
          </p:cNvPr>
          <p:cNvSpPr>
            <a:spLocks noGrp="1"/>
          </p:cNvSpPr>
          <p:nvPr>
            <p:ph idx="1"/>
          </p:nvPr>
        </p:nvSpPr>
        <p:spPr>
          <a:xfrm>
            <a:off x="1251678" y="1560353"/>
            <a:ext cx="10178322" cy="4319240"/>
          </a:xfrm>
        </p:spPr>
        <p:txBody>
          <a:bodyPr/>
          <a:lstStyle/>
          <a:p>
            <a:r>
              <a:rPr lang="nl-NL" dirty="0">
                <a:solidFill>
                  <a:srgbClr val="FFC000"/>
                </a:solidFill>
              </a:rPr>
              <a:t>Presentatie</a:t>
            </a:r>
            <a:r>
              <a:rPr lang="nl-NL" dirty="0"/>
              <a:t> uit de marketingmix: vormgeving verpakking, opbouw van de etalage en het maken van een commerciële artikelpresentatie. </a:t>
            </a:r>
          </a:p>
          <a:p>
            <a:pPr marL="0" indent="0">
              <a:buNone/>
            </a:pPr>
            <a:endParaRPr lang="nl-NL" dirty="0"/>
          </a:p>
        </p:txBody>
      </p:sp>
      <p:pic>
        <p:nvPicPr>
          <p:cNvPr id="1026" name="Picture 2" descr="compositie | Beeldende-vormgeving.jouwweb.nl">
            <a:extLst>
              <a:ext uri="{FF2B5EF4-FFF2-40B4-BE49-F238E27FC236}">
                <a16:creationId xmlns:a16="http://schemas.microsoft.com/office/drawing/2014/main" id="{BBEE4AE1-223E-4527-9D9F-E8B9ADD862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849" y="2059497"/>
            <a:ext cx="5575883" cy="41819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ze 12 etalages zien eruit als kunstwerken - Apparata">
            <a:extLst>
              <a:ext uri="{FF2B5EF4-FFF2-40B4-BE49-F238E27FC236}">
                <a16:creationId xmlns:a16="http://schemas.microsoft.com/office/drawing/2014/main" id="{53FED38F-E790-435B-8241-0DB28881E4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9946" y="2695370"/>
            <a:ext cx="4376188" cy="2910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20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4CC78D-A58D-4338-89B3-C03E2B0461E7}"/>
              </a:ext>
            </a:extLst>
          </p:cNvPr>
          <p:cNvSpPr>
            <a:spLocks noGrp="1"/>
          </p:cNvSpPr>
          <p:nvPr>
            <p:ph type="title"/>
          </p:nvPr>
        </p:nvSpPr>
        <p:spPr/>
        <p:txBody>
          <a:bodyPr/>
          <a:lstStyle/>
          <a:p>
            <a:r>
              <a:rPr lang="nl-NL" dirty="0"/>
              <a:t>Taak 6 </a:t>
            </a:r>
          </a:p>
        </p:txBody>
      </p:sp>
      <p:sp>
        <p:nvSpPr>
          <p:cNvPr id="3" name="Tijdelijke aanduiding voor inhoud 2">
            <a:extLst>
              <a:ext uri="{FF2B5EF4-FFF2-40B4-BE49-F238E27FC236}">
                <a16:creationId xmlns:a16="http://schemas.microsoft.com/office/drawing/2014/main" id="{C63416AE-C72F-4D10-9441-D999C139466B}"/>
              </a:ext>
            </a:extLst>
          </p:cNvPr>
          <p:cNvSpPr>
            <a:spLocks noGrp="1"/>
          </p:cNvSpPr>
          <p:nvPr>
            <p:ph idx="1"/>
          </p:nvPr>
        </p:nvSpPr>
        <p:spPr>
          <a:xfrm>
            <a:off x="1360385" y="1149555"/>
            <a:ext cx="10178322" cy="3593591"/>
          </a:xfrm>
        </p:spPr>
        <p:txBody>
          <a:bodyPr/>
          <a:lstStyle/>
          <a:p>
            <a:pPr marL="0" indent="0">
              <a:buNone/>
            </a:pPr>
            <a:r>
              <a:rPr lang="nl-NL" dirty="0"/>
              <a:t>Factoren artikelpresentatie </a:t>
            </a:r>
          </a:p>
          <a:p>
            <a:r>
              <a:rPr lang="nl-NL" dirty="0"/>
              <a:t>Naast de juiste compositie moet ook gekken worden naar lettertype en kleurgebruik.</a:t>
            </a:r>
          </a:p>
          <a:p>
            <a:pPr marL="0" indent="0">
              <a:buNone/>
            </a:pPr>
            <a:endParaRPr lang="nl-NL" dirty="0"/>
          </a:p>
        </p:txBody>
      </p:sp>
      <p:pic>
        <p:nvPicPr>
          <p:cNvPr id="2050" name="Picture 2" descr="Kleuren kiezen: hou je interieur in balans met de 60/30/10 regel - House of  ID">
            <a:extLst>
              <a:ext uri="{FF2B5EF4-FFF2-40B4-BE49-F238E27FC236}">
                <a16:creationId xmlns:a16="http://schemas.microsoft.com/office/drawing/2014/main" id="{F7CEFAFC-9D52-4397-849E-5E48D7B725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2037" y="2641275"/>
            <a:ext cx="3451370" cy="345137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aamletteren bij Brasserie in &amp;#39;t Groen">
            <a:extLst>
              <a:ext uri="{FF2B5EF4-FFF2-40B4-BE49-F238E27FC236}">
                <a16:creationId xmlns:a16="http://schemas.microsoft.com/office/drawing/2014/main" id="{7F2AD3C2-25AD-4F47-92A8-707174A8BD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2081" y="2641687"/>
            <a:ext cx="5059743" cy="3339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558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0581C4-7D38-4017-B249-A12CFF4E8C6D}"/>
              </a:ext>
            </a:extLst>
          </p:cNvPr>
          <p:cNvSpPr>
            <a:spLocks noGrp="1"/>
          </p:cNvSpPr>
          <p:nvPr>
            <p:ph type="title"/>
          </p:nvPr>
        </p:nvSpPr>
        <p:spPr/>
        <p:txBody>
          <a:bodyPr/>
          <a:lstStyle/>
          <a:p>
            <a:r>
              <a:rPr lang="nl-NL" dirty="0"/>
              <a:t>Taak 1</a:t>
            </a:r>
          </a:p>
        </p:txBody>
      </p:sp>
      <p:sp>
        <p:nvSpPr>
          <p:cNvPr id="3" name="Tijdelijke aanduiding voor inhoud 2">
            <a:extLst>
              <a:ext uri="{FF2B5EF4-FFF2-40B4-BE49-F238E27FC236}">
                <a16:creationId xmlns:a16="http://schemas.microsoft.com/office/drawing/2014/main" id="{225CDF95-4185-4913-90B5-55F3EE34788C}"/>
              </a:ext>
            </a:extLst>
          </p:cNvPr>
          <p:cNvSpPr>
            <a:spLocks noGrp="1"/>
          </p:cNvSpPr>
          <p:nvPr>
            <p:ph idx="1"/>
          </p:nvPr>
        </p:nvSpPr>
        <p:spPr>
          <a:xfrm>
            <a:off x="1251678" y="1434517"/>
            <a:ext cx="10178322" cy="4445075"/>
          </a:xfrm>
        </p:spPr>
        <p:txBody>
          <a:bodyPr/>
          <a:lstStyle/>
          <a:p>
            <a:pPr marL="0" indent="0" algn="ctr">
              <a:buNone/>
            </a:pPr>
            <a:r>
              <a:rPr lang="nl-NL" b="1" dirty="0"/>
              <a:t>Wat is een Winkelformule / winkelconcept?</a:t>
            </a:r>
          </a:p>
          <a:p>
            <a:pPr marL="0" indent="0" algn="ctr">
              <a:buNone/>
            </a:pPr>
            <a:r>
              <a:rPr lang="nl-NL" sz="1200" dirty="0"/>
              <a:t>• Een winkelformule is de manier waarop een bepaalde winkel of winkelketen zijn producten</a:t>
            </a:r>
          </a:p>
          <a:p>
            <a:pPr marL="0" indent="0" algn="ctr">
              <a:buNone/>
            </a:pPr>
            <a:r>
              <a:rPr lang="nl-NL" sz="1200" dirty="0"/>
              <a:t>aanbiedt aan de klant, de uiteindelijke consument.</a:t>
            </a:r>
          </a:p>
          <a:p>
            <a:pPr marL="0" indent="0" algn="ctr">
              <a:buNone/>
            </a:pPr>
            <a:r>
              <a:rPr lang="nl-NL" sz="1200" dirty="0"/>
              <a:t>• Met een winkelformule kan de winkelier snel inspelen op de behoefde van de klant en/of</a:t>
            </a:r>
          </a:p>
          <a:p>
            <a:pPr marL="0" indent="0" algn="ctr">
              <a:buNone/>
            </a:pPr>
            <a:r>
              <a:rPr lang="nl-NL" sz="1200" dirty="0"/>
              <a:t>specifieker zijn doelgroep. Als de winkelier snel succes wil halen bij zijn/haar klant, dan moet</a:t>
            </a:r>
          </a:p>
          <a:p>
            <a:pPr marL="0" indent="0" algn="ctr">
              <a:buNone/>
            </a:pPr>
            <a:r>
              <a:rPr lang="nl-NL" sz="1200" dirty="0"/>
              <a:t>de winkelier een herkenbare winkelformule hanteren.</a:t>
            </a:r>
          </a:p>
          <a:p>
            <a:pPr marL="0" indent="0" algn="ctr">
              <a:buNone/>
            </a:pPr>
            <a:r>
              <a:rPr lang="nl-NL" sz="1200" dirty="0"/>
              <a:t>• De Winkelformule moet aansluiten bij de doelgroep!</a:t>
            </a:r>
          </a:p>
          <a:p>
            <a:pPr marL="0" indent="0" algn="ctr">
              <a:buNone/>
            </a:pPr>
            <a:endParaRPr lang="nl-NL" sz="1200" dirty="0"/>
          </a:p>
        </p:txBody>
      </p:sp>
      <p:cxnSp>
        <p:nvCxnSpPr>
          <p:cNvPr id="5" name="Rechte verbindingslijn met pijl 4">
            <a:extLst>
              <a:ext uri="{FF2B5EF4-FFF2-40B4-BE49-F238E27FC236}">
                <a16:creationId xmlns:a16="http://schemas.microsoft.com/office/drawing/2014/main" id="{5AFEA221-CB78-49A0-9B6A-980ECA112CC0}"/>
              </a:ext>
            </a:extLst>
          </p:cNvPr>
          <p:cNvCxnSpPr/>
          <p:nvPr/>
        </p:nvCxnSpPr>
        <p:spPr>
          <a:xfrm flipH="1">
            <a:off x="2315361" y="3429000"/>
            <a:ext cx="1283516" cy="9752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kstvak 5">
            <a:extLst>
              <a:ext uri="{FF2B5EF4-FFF2-40B4-BE49-F238E27FC236}">
                <a16:creationId xmlns:a16="http://schemas.microsoft.com/office/drawing/2014/main" id="{F092900C-EC8F-49B6-A79B-3F699EE5034C}"/>
              </a:ext>
            </a:extLst>
          </p:cNvPr>
          <p:cNvSpPr txBox="1"/>
          <p:nvPr/>
        </p:nvSpPr>
        <p:spPr>
          <a:xfrm>
            <a:off x="1350628" y="4706224"/>
            <a:ext cx="1417739" cy="369332"/>
          </a:xfrm>
          <a:prstGeom prst="rect">
            <a:avLst/>
          </a:prstGeom>
          <a:noFill/>
        </p:spPr>
        <p:txBody>
          <a:bodyPr wrap="square" rtlCol="0">
            <a:spAutoFit/>
          </a:bodyPr>
          <a:lstStyle/>
          <a:p>
            <a:r>
              <a:rPr lang="nl-NL" dirty="0"/>
              <a:t>Producten</a:t>
            </a:r>
          </a:p>
        </p:txBody>
      </p:sp>
      <p:sp>
        <p:nvSpPr>
          <p:cNvPr id="7" name="Tekstvak 6">
            <a:extLst>
              <a:ext uri="{FF2B5EF4-FFF2-40B4-BE49-F238E27FC236}">
                <a16:creationId xmlns:a16="http://schemas.microsoft.com/office/drawing/2014/main" id="{1B3150E4-CDE9-412A-A0CD-47677CF0F08D}"/>
              </a:ext>
            </a:extLst>
          </p:cNvPr>
          <p:cNvSpPr txBox="1"/>
          <p:nvPr/>
        </p:nvSpPr>
        <p:spPr>
          <a:xfrm>
            <a:off x="2768367" y="4358409"/>
            <a:ext cx="1711354" cy="369332"/>
          </a:xfrm>
          <a:prstGeom prst="rect">
            <a:avLst/>
          </a:prstGeom>
          <a:noFill/>
        </p:spPr>
        <p:txBody>
          <a:bodyPr wrap="square" rtlCol="0">
            <a:spAutoFit/>
          </a:bodyPr>
          <a:lstStyle/>
          <a:p>
            <a:r>
              <a:rPr lang="nl-NL" dirty="0"/>
              <a:t>Imago </a:t>
            </a:r>
          </a:p>
        </p:txBody>
      </p:sp>
      <p:sp>
        <p:nvSpPr>
          <p:cNvPr id="8" name="Tekstvak 7">
            <a:extLst>
              <a:ext uri="{FF2B5EF4-FFF2-40B4-BE49-F238E27FC236}">
                <a16:creationId xmlns:a16="http://schemas.microsoft.com/office/drawing/2014/main" id="{9A664142-6D25-4B97-A525-A341B0D35EEB}"/>
              </a:ext>
            </a:extLst>
          </p:cNvPr>
          <p:cNvSpPr txBox="1"/>
          <p:nvPr/>
        </p:nvSpPr>
        <p:spPr>
          <a:xfrm>
            <a:off x="3238151" y="4983484"/>
            <a:ext cx="1619075" cy="369332"/>
          </a:xfrm>
          <a:prstGeom prst="rect">
            <a:avLst/>
          </a:prstGeom>
          <a:noFill/>
        </p:spPr>
        <p:txBody>
          <a:bodyPr wrap="square" rtlCol="0">
            <a:spAutoFit/>
          </a:bodyPr>
          <a:lstStyle/>
          <a:p>
            <a:r>
              <a:rPr lang="nl-NL" dirty="0"/>
              <a:t>doelgroep</a:t>
            </a:r>
          </a:p>
        </p:txBody>
      </p:sp>
      <p:sp>
        <p:nvSpPr>
          <p:cNvPr id="9" name="Tekstvak 8">
            <a:extLst>
              <a:ext uri="{FF2B5EF4-FFF2-40B4-BE49-F238E27FC236}">
                <a16:creationId xmlns:a16="http://schemas.microsoft.com/office/drawing/2014/main" id="{A61BA351-2EBB-4E35-BF40-469D8F51C7D1}"/>
              </a:ext>
            </a:extLst>
          </p:cNvPr>
          <p:cNvSpPr txBox="1"/>
          <p:nvPr/>
        </p:nvSpPr>
        <p:spPr>
          <a:xfrm>
            <a:off x="1904301" y="5395021"/>
            <a:ext cx="2004969" cy="369332"/>
          </a:xfrm>
          <a:prstGeom prst="rect">
            <a:avLst/>
          </a:prstGeom>
          <a:noFill/>
        </p:spPr>
        <p:txBody>
          <a:bodyPr wrap="square" rtlCol="0">
            <a:spAutoFit/>
          </a:bodyPr>
          <a:lstStyle/>
          <a:p>
            <a:r>
              <a:rPr lang="nl-NL" dirty="0"/>
              <a:t>Marketingmix </a:t>
            </a:r>
          </a:p>
        </p:txBody>
      </p:sp>
    </p:spTree>
    <p:extLst>
      <p:ext uri="{BB962C8B-B14F-4D97-AF65-F5344CB8AC3E}">
        <p14:creationId xmlns:p14="http://schemas.microsoft.com/office/powerpoint/2010/main" val="4044333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5D43CC0-9A6A-4EEF-99AE-19428242D05E}"/>
              </a:ext>
            </a:extLst>
          </p:cNvPr>
          <p:cNvSpPr>
            <a:spLocks noGrp="1"/>
          </p:cNvSpPr>
          <p:nvPr>
            <p:ph idx="1"/>
          </p:nvPr>
        </p:nvSpPr>
        <p:spPr>
          <a:xfrm>
            <a:off x="1251678" y="637563"/>
            <a:ext cx="10178322" cy="5242029"/>
          </a:xfrm>
        </p:spPr>
        <p:txBody>
          <a:bodyPr>
            <a:normAutofit fontScale="55000" lnSpcReduction="20000"/>
          </a:bodyPr>
          <a:lstStyle/>
          <a:p>
            <a:pPr marL="0" indent="0">
              <a:buNone/>
            </a:pPr>
            <a:r>
              <a:rPr lang="nl-NL" b="1" u="sng" dirty="0"/>
              <a:t>Stappenplan voor het ontwikkelen van een winkelconcept / winkelformule:</a:t>
            </a:r>
          </a:p>
          <a:p>
            <a:pPr marL="0" indent="0">
              <a:buNone/>
            </a:pPr>
            <a:r>
              <a:rPr lang="nl-NL" dirty="0"/>
              <a:t>Stap 1</a:t>
            </a:r>
          </a:p>
          <a:p>
            <a:pPr marL="0" indent="0">
              <a:buNone/>
            </a:pPr>
            <a:r>
              <a:rPr lang="nl-NL" dirty="0"/>
              <a:t>Als je een concept voor een winkel gaat bedenken begin je met brainstormen:</a:t>
            </a:r>
          </a:p>
          <a:p>
            <a:pPr marL="0" indent="0">
              <a:buNone/>
            </a:pPr>
            <a:r>
              <a:rPr lang="nl-NL" dirty="0"/>
              <a:t>Welke </a:t>
            </a:r>
            <a:r>
              <a:rPr lang="nl-NL" b="1" dirty="0">
                <a:solidFill>
                  <a:srgbClr val="FF0000"/>
                </a:solidFill>
              </a:rPr>
              <a:t>producten</a:t>
            </a:r>
            <a:r>
              <a:rPr lang="nl-NL" dirty="0"/>
              <a:t> wil je gaan verkopen? Voor welke doelgroep? Is het vernieuwend? Wat gaat de uitstraling van de winkel worden? </a:t>
            </a:r>
            <a:r>
              <a:rPr lang="nl-NL" b="1" dirty="0">
                <a:solidFill>
                  <a:srgbClr val="FF0000"/>
                </a:solidFill>
              </a:rPr>
              <a:t>Het imago?</a:t>
            </a:r>
          </a:p>
          <a:p>
            <a:pPr marL="0" indent="0">
              <a:buNone/>
            </a:pPr>
            <a:br>
              <a:rPr lang="nl-NL" dirty="0"/>
            </a:br>
            <a:endParaRPr lang="nl-NL" dirty="0"/>
          </a:p>
          <a:p>
            <a:pPr marL="0" indent="0">
              <a:buNone/>
            </a:pPr>
            <a:r>
              <a:rPr lang="nl-NL" dirty="0"/>
              <a:t>Stap 2</a:t>
            </a:r>
          </a:p>
          <a:p>
            <a:pPr marL="0" indent="0">
              <a:buNone/>
            </a:pPr>
            <a:r>
              <a:rPr lang="nl-NL" dirty="0"/>
              <a:t>Bepaal wie je </a:t>
            </a:r>
            <a:r>
              <a:rPr lang="nl-NL" b="1" dirty="0">
                <a:solidFill>
                  <a:srgbClr val="FF0000"/>
                </a:solidFill>
              </a:rPr>
              <a:t>doelgroep</a:t>
            </a:r>
            <a:r>
              <a:rPr lang="nl-NL" dirty="0"/>
              <a:t> is.</a:t>
            </a:r>
          </a:p>
          <a:p>
            <a:pPr marL="0" indent="0">
              <a:buNone/>
            </a:pPr>
            <a:r>
              <a:rPr lang="nl-NL" dirty="0"/>
              <a:t>Wie is je doelgroep? / Wie wil je aanspreken?</a:t>
            </a:r>
          </a:p>
          <a:p>
            <a:pPr marL="0" indent="0">
              <a:buNone/>
            </a:pPr>
            <a:r>
              <a:rPr lang="nl-NL" dirty="0"/>
              <a:t>Omschrijf je doelgroep, Zoek afbeeldingen van je doelgroep, Doe onderzoek naar je doelgroep, Wie zijn zij?, Wat voor werk / studie doen zij?, Wat eten ze?, Vervoermiddel?, </a:t>
            </a:r>
            <a:br>
              <a:rPr lang="nl-NL" dirty="0"/>
            </a:br>
            <a:br>
              <a:rPr lang="nl-NL" dirty="0"/>
            </a:br>
            <a:r>
              <a:rPr lang="nl-NL" dirty="0"/>
              <a:t>Waar gaan ze uit?, Welke sport beoefenen zij, Waar kijken zij naar op tv?, etc.</a:t>
            </a:r>
          </a:p>
          <a:p>
            <a:pPr marL="0" indent="0">
              <a:buNone/>
            </a:pPr>
            <a:br>
              <a:rPr lang="nl-NL" dirty="0"/>
            </a:br>
            <a:r>
              <a:rPr lang="nl-NL" dirty="0"/>
              <a:t>Stap 3.</a:t>
            </a:r>
          </a:p>
          <a:p>
            <a:pPr marL="0" indent="0">
              <a:buNone/>
            </a:pPr>
            <a:r>
              <a:rPr lang="nl-NL" dirty="0"/>
              <a:t>Stel met behulp van de doelgroep de 6 p’s op:</a:t>
            </a:r>
          </a:p>
          <a:p>
            <a:pPr marL="0" indent="0">
              <a:buNone/>
            </a:pPr>
            <a:r>
              <a:rPr lang="nl-NL" b="1" dirty="0">
                <a:solidFill>
                  <a:srgbClr val="FF0000"/>
                </a:solidFill>
              </a:rPr>
              <a:t>Marketingmix</a:t>
            </a:r>
          </a:p>
          <a:p>
            <a:r>
              <a:rPr lang="nl-NL" dirty="0"/>
              <a:t>De 6 P's zijn:</a:t>
            </a:r>
          </a:p>
          <a:p>
            <a:r>
              <a:rPr lang="nl-NL" dirty="0"/>
              <a:t>1. Product</a:t>
            </a:r>
          </a:p>
          <a:p>
            <a:r>
              <a:rPr lang="nl-NL" dirty="0"/>
              <a:t>2. Plaats</a:t>
            </a:r>
          </a:p>
          <a:p>
            <a:r>
              <a:rPr lang="nl-NL" dirty="0"/>
              <a:t>3. Prijs</a:t>
            </a:r>
          </a:p>
          <a:p>
            <a:r>
              <a:rPr lang="nl-NL" dirty="0"/>
              <a:t>4. Promotie</a:t>
            </a:r>
          </a:p>
          <a:p>
            <a:r>
              <a:rPr lang="nl-NL" dirty="0"/>
              <a:t>5. Personeel</a:t>
            </a:r>
          </a:p>
          <a:p>
            <a:r>
              <a:rPr lang="nl-NL" dirty="0"/>
              <a:t>6. Presentatie!</a:t>
            </a:r>
          </a:p>
        </p:txBody>
      </p:sp>
    </p:spTree>
    <p:extLst>
      <p:ext uri="{BB962C8B-B14F-4D97-AF65-F5344CB8AC3E}">
        <p14:creationId xmlns:p14="http://schemas.microsoft.com/office/powerpoint/2010/main" val="1468381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rketingmix - Economielokaal Mavo">
            <a:extLst>
              <a:ext uri="{FF2B5EF4-FFF2-40B4-BE49-F238E27FC236}">
                <a16:creationId xmlns:a16="http://schemas.microsoft.com/office/drawing/2014/main" id="{7E01BAD9-DA13-44BA-94A8-4AA3B2E5F7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25" y="138113"/>
            <a:ext cx="7143750" cy="658177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Rechte verbindingslijn met pijl 4">
            <a:extLst>
              <a:ext uri="{FF2B5EF4-FFF2-40B4-BE49-F238E27FC236}">
                <a16:creationId xmlns:a16="http://schemas.microsoft.com/office/drawing/2014/main" id="{4F5ADFC7-52F3-4287-AD87-DA6F7694D837}"/>
              </a:ext>
            </a:extLst>
          </p:cNvPr>
          <p:cNvCxnSpPr>
            <a:cxnSpLocks/>
          </p:cNvCxnSpPr>
          <p:nvPr/>
        </p:nvCxnSpPr>
        <p:spPr>
          <a:xfrm flipV="1">
            <a:off x="7952764" y="593521"/>
            <a:ext cx="1476462"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kstvak 7">
            <a:extLst>
              <a:ext uri="{FF2B5EF4-FFF2-40B4-BE49-F238E27FC236}">
                <a16:creationId xmlns:a16="http://schemas.microsoft.com/office/drawing/2014/main" id="{0AD46937-9638-4A10-8EDE-830731F93623}"/>
              </a:ext>
            </a:extLst>
          </p:cNvPr>
          <p:cNvSpPr txBox="1"/>
          <p:nvPr/>
        </p:nvSpPr>
        <p:spPr>
          <a:xfrm>
            <a:off x="9612910" y="270355"/>
            <a:ext cx="1989064" cy="923330"/>
          </a:xfrm>
          <a:prstGeom prst="rect">
            <a:avLst/>
          </a:prstGeom>
          <a:noFill/>
        </p:spPr>
        <p:txBody>
          <a:bodyPr wrap="square" rtlCol="0">
            <a:spAutoFit/>
          </a:bodyPr>
          <a:lstStyle/>
          <a:p>
            <a:r>
              <a:rPr lang="nl-NL" dirty="0"/>
              <a:t>Interieur (winkelinrichting)  </a:t>
            </a:r>
          </a:p>
          <a:p>
            <a:r>
              <a:rPr lang="nl-NL" dirty="0"/>
              <a:t>Exterieur</a:t>
            </a:r>
          </a:p>
        </p:txBody>
      </p:sp>
      <p:cxnSp>
        <p:nvCxnSpPr>
          <p:cNvPr id="10" name="Rechte verbindingslijn met pijl 9">
            <a:extLst>
              <a:ext uri="{FF2B5EF4-FFF2-40B4-BE49-F238E27FC236}">
                <a16:creationId xmlns:a16="http://schemas.microsoft.com/office/drawing/2014/main" id="{3211BB46-43C1-4BC1-9727-9EA01D1C1392}"/>
              </a:ext>
            </a:extLst>
          </p:cNvPr>
          <p:cNvCxnSpPr>
            <a:cxnSpLocks/>
          </p:cNvCxnSpPr>
          <p:nvPr/>
        </p:nvCxnSpPr>
        <p:spPr>
          <a:xfrm flipV="1">
            <a:off x="8398779" y="4923639"/>
            <a:ext cx="1476462"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kstvak 8">
            <a:extLst>
              <a:ext uri="{FF2B5EF4-FFF2-40B4-BE49-F238E27FC236}">
                <a16:creationId xmlns:a16="http://schemas.microsoft.com/office/drawing/2014/main" id="{ACBAE62C-5AC6-4318-93CF-04A0078A0A94}"/>
              </a:ext>
            </a:extLst>
          </p:cNvPr>
          <p:cNvSpPr txBox="1"/>
          <p:nvPr/>
        </p:nvSpPr>
        <p:spPr>
          <a:xfrm>
            <a:off x="10093355" y="4655782"/>
            <a:ext cx="1266737" cy="646331"/>
          </a:xfrm>
          <a:prstGeom prst="rect">
            <a:avLst/>
          </a:prstGeom>
          <a:noFill/>
        </p:spPr>
        <p:txBody>
          <a:bodyPr wrap="square" rtlCol="0">
            <a:spAutoFit/>
          </a:bodyPr>
          <a:lstStyle/>
          <a:p>
            <a:r>
              <a:rPr lang="nl-NL" dirty="0"/>
              <a:t>Logo</a:t>
            </a:r>
          </a:p>
          <a:p>
            <a:r>
              <a:rPr lang="nl-NL" dirty="0"/>
              <a:t>Huisstijl </a:t>
            </a:r>
          </a:p>
        </p:txBody>
      </p:sp>
    </p:spTree>
    <p:extLst>
      <p:ext uri="{BB962C8B-B14F-4D97-AF65-F5344CB8AC3E}">
        <p14:creationId xmlns:p14="http://schemas.microsoft.com/office/powerpoint/2010/main" val="3410696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A0E747-A73A-4886-BDCC-E29407BADDBC}"/>
              </a:ext>
            </a:extLst>
          </p:cNvPr>
          <p:cNvSpPr>
            <a:spLocks noGrp="1"/>
          </p:cNvSpPr>
          <p:nvPr>
            <p:ph type="title"/>
          </p:nvPr>
        </p:nvSpPr>
        <p:spPr/>
        <p:txBody>
          <a:bodyPr/>
          <a:lstStyle/>
          <a:p>
            <a:r>
              <a:rPr lang="nl-NL" dirty="0"/>
              <a:t>Taak 2 </a:t>
            </a:r>
          </a:p>
        </p:txBody>
      </p:sp>
      <p:sp>
        <p:nvSpPr>
          <p:cNvPr id="3" name="Tijdelijke aanduiding voor inhoud 2">
            <a:extLst>
              <a:ext uri="{FF2B5EF4-FFF2-40B4-BE49-F238E27FC236}">
                <a16:creationId xmlns:a16="http://schemas.microsoft.com/office/drawing/2014/main" id="{DF7544FB-140A-4AD4-8C4B-D21609654DE4}"/>
              </a:ext>
            </a:extLst>
          </p:cNvPr>
          <p:cNvSpPr>
            <a:spLocks noGrp="1"/>
          </p:cNvSpPr>
          <p:nvPr>
            <p:ph idx="1"/>
          </p:nvPr>
        </p:nvSpPr>
        <p:spPr>
          <a:xfrm>
            <a:off x="1251678" y="1317073"/>
            <a:ext cx="10178322" cy="4562520"/>
          </a:xfrm>
        </p:spPr>
        <p:txBody>
          <a:bodyPr/>
          <a:lstStyle/>
          <a:p>
            <a:r>
              <a:rPr lang="nl-NL" dirty="0"/>
              <a:t>Bij het inrichten van een winkel moet worden gekeken naar winkel de routing (looproute in de winkel). </a:t>
            </a:r>
          </a:p>
          <a:p>
            <a:endParaRPr lang="nl-NL" dirty="0"/>
          </a:p>
        </p:txBody>
      </p:sp>
      <p:pic>
        <p:nvPicPr>
          <p:cNvPr id="4" name="Afbeelding 3">
            <a:extLst>
              <a:ext uri="{FF2B5EF4-FFF2-40B4-BE49-F238E27FC236}">
                <a16:creationId xmlns:a16="http://schemas.microsoft.com/office/drawing/2014/main" id="{7C3ED2CF-E24D-40FB-A825-0E4CFBE5D6D8}"/>
              </a:ext>
            </a:extLst>
          </p:cNvPr>
          <p:cNvPicPr>
            <a:picLocks noChangeAspect="1"/>
          </p:cNvPicPr>
          <p:nvPr/>
        </p:nvPicPr>
        <p:blipFill rotWithShape="1">
          <a:blip r:embed="rId2"/>
          <a:srcRect l="32959" t="37187" r="41582" b="22691"/>
          <a:stretch/>
        </p:blipFill>
        <p:spPr>
          <a:xfrm>
            <a:off x="4588778" y="2146475"/>
            <a:ext cx="4437777" cy="3934031"/>
          </a:xfrm>
          <a:prstGeom prst="rect">
            <a:avLst/>
          </a:prstGeom>
        </p:spPr>
      </p:pic>
    </p:spTree>
    <p:extLst>
      <p:ext uri="{BB962C8B-B14F-4D97-AF65-F5344CB8AC3E}">
        <p14:creationId xmlns:p14="http://schemas.microsoft.com/office/powerpoint/2010/main" val="3421830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lattegrond - AH Jos van den Berg">
            <a:extLst>
              <a:ext uri="{FF2B5EF4-FFF2-40B4-BE49-F238E27FC236}">
                <a16:creationId xmlns:a16="http://schemas.microsoft.com/office/drawing/2014/main" id="{F9A3ACE9-9C65-4D46-B810-8A8308B359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9081" y="374015"/>
            <a:ext cx="9133838" cy="6109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048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50966D-EC40-4183-84B7-F3C4FE48B32B}"/>
              </a:ext>
            </a:extLst>
          </p:cNvPr>
          <p:cNvSpPr>
            <a:spLocks noGrp="1"/>
          </p:cNvSpPr>
          <p:nvPr>
            <p:ph type="title"/>
          </p:nvPr>
        </p:nvSpPr>
        <p:spPr/>
        <p:txBody>
          <a:bodyPr/>
          <a:lstStyle/>
          <a:p>
            <a:r>
              <a:rPr lang="nl-NL" dirty="0"/>
              <a:t>Taak 3</a:t>
            </a:r>
          </a:p>
        </p:txBody>
      </p:sp>
      <p:sp>
        <p:nvSpPr>
          <p:cNvPr id="5" name="Tijdelijke aanduiding voor inhoud 4">
            <a:extLst>
              <a:ext uri="{FF2B5EF4-FFF2-40B4-BE49-F238E27FC236}">
                <a16:creationId xmlns:a16="http://schemas.microsoft.com/office/drawing/2014/main" id="{AB94C746-684B-4D86-A481-0945FEF6F43B}"/>
              </a:ext>
            </a:extLst>
          </p:cNvPr>
          <p:cNvSpPr>
            <a:spLocks noGrp="1"/>
          </p:cNvSpPr>
          <p:nvPr>
            <p:ph idx="1"/>
          </p:nvPr>
        </p:nvSpPr>
        <p:spPr/>
        <p:txBody>
          <a:bodyPr/>
          <a:lstStyle/>
          <a:p>
            <a:r>
              <a:rPr lang="nl-NL" dirty="0">
                <a:solidFill>
                  <a:schemeClr val="accent1">
                    <a:lumMod val="75000"/>
                  </a:schemeClr>
                </a:solidFill>
              </a:rPr>
              <a:t>Impulsartikelen</a:t>
            </a:r>
            <a:r>
              <a:rPr lang="nl-NL" dirty="0"/>
              <a:t> zijn artikelen waarvan de consument de aankoop niet plant, maar die impulsief tot stand komt. Een voorbeeld van impulsartikelen is het snoepgoed wat bij de kassa van supermarkten en tankstations te vinden is.</a:t>
            </a:r>
          </a:p>
          <a:p>
            <a:endParaRPr lang="nl-NL" dirty="0"/>
          </a:p>
          <a:p>
            <a:r>
              <a:rPr lang="nl-NL" dirty="0">
                <a:solidFill>
                  <a:schemeClr val="accent1">
                    <a:lumMod val="75000"/>
                  </a:schemeClr>
                </a:solidFill>
              </a:rPr>
              <a:t>Follow-upartikelen</a:t>
            </a:r>
            <a:r>
              <a:rPr lang="nl-NL" dirty="0"/>
              <a:t> zijn artikelen die niet zonder elkaar kunnen worden gebruikt. Denk aan batterijen in een speelgoedwinkel. </a:t>
            </a:r>
          </a:p>
        </p:txBody>
      </p:sp>
      <p:pic>
        <p:nvPicPr>
          <p:cNvPr id="6" name="Afbeelding 5">
            <a:extLst>
              <a:ext uri="{FF2B5EF4-FFF2-40B4-BE49-F238E27FC236}">
                <a16:creationId xmlns:a16="http://schemas.microsoft.com/office/drawing/2014/main" id="{863F3527-E130-48C5-92A8-A643589534CE}"/>
              </a:ext>
            </a:extLst>
          </p:cNvPr>
          <p:cNvPicPr>
            <a:picLocks noChangeAspect="1"/>
          </p:cNvPicPr>
          <p:nvPr/>
        </p:nvPicPr>
        <p:blipFill rotWithShape="1">
          <a:blip r:embed="rId2"/>
          <a:srcRect l="27661" t="48929" r="33600" b="38594"/>
          <a:stretch/>
        </p:blipFill>
        <p:spPr>
          <a:xfrm>
            <a:off x="4504888" y="818207"/>
            <a:ext cx="6435434" cy="1165922"/>
          </a:xfrm>
          <a:prstGeom prst="rect">
            <a:avLst/>
          </a:prstGeom>
        </p:spPr>
      </p:pic>
    </p:spTree>
    <p:extLst>
      <p:ext uri="{BB962C8B-B14F-4D97-AF65-F5344CB8AC3E}">
        <p14:creationId xmlns:p14="http://schemas.microsoft.com/office/powerpoint/2010/main" val="2589873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4C96B82A-4503-486C-B930-0F6D3F9C384E}"/>
              </a:ext>
            </a:extLst>
          </p:cNvPr>
          <p:cNvPicPr>
            <a:picLocks noChangeAspect="1"/>
          </p:cNvPicPr>
          <p:nvPr/>
        </p:nvPicPr>
        <p:blipFill rotWithShape="1">
          <a:blip r:embed="rId2"/>
          <a:srcRect l="29862" t="18838" r="38142" b="8624"/>
          <a:stretch/>
        </p:blipFill>
        <p:spPr>
          <a:xfrm>
            <a:off x="1728132" y="633001"/>
            <a:ext cx="4496499" cy="5734244"/>
          </a:xfrm>
          <a:prstGeom prst="rect">
            <a:avLst/>
          </a:prstGeom>
        </p:spPr>
      </p:pic>
      <p:pic>
        <p:nvPicPr>
          <p:cNvPr id="5" name="Afbeelding 4">
            <a:extLst>
              <a:ext uri="{FF2B5EF4-FFF2-40B4-BE49-F238E27FC236}">
                <a16:creationId xmlns:a16="http://schemas.microsoft.com/office/drawing/2014/main" id="{BE59E1BF-EFBD-4143-90AF-FA9F26F0D541}"/>
              </a:ext>
            </a:extLst>
          </p:cNvPr>
          <p:cNvPicPr>
            <a:picLocks noChangeAspect="1"/>
          </p:cNvPicPr>
          <p:nvPr/>
        </p:nvPicPr>
        <p:blipFill rotWithShape="1">
          <a:blip r:embed="rId3"/>
          <a:srcRect l="30757" t="60673" r="37729" b="25871"/>
          <a:stretch/>
        </p:blipFill>
        <p:spPr>
          <a:xfrm>
            <a:off x="6451133" y="389720"/>
            <a:ext cx="4959883" cy="1191238"/>
          </a:xfrm>
          <a:prstGeom prst="rect">
            <a:avLst/>
          </a:prstGeom>
        </p:spPr>
      </p:pic>
      <p:pic>
        <p:nvPicPr>
          <p:cNvPr id="1026" name="Picture 2" descr="Winkel display voor merken, producten of winkels | Na-Nomi">
            <a:extLst>
              <a:ext uri="{FF2B5EF4-FFF2-40B4-BE49-F238E27FC236}">
                <a16:creationId xmlns:a16="http://schemas.microsoft.com/office/drawing/2014/main" id="{2A7B7A0F-80E6-4AA0-B9EE-F0CAA4A8CE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0713" y="1670107"/>
            <a:ext cx="4860721" cy="4860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390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2672C00-E5DE-40D4-B887-D81504A9E65A}"/>
              </a:ext>
            </a:extLst>
          </p:cNvPr>
          <p:cNvPicPr>
            <a:picLocks noChangeAspect="1"/>
          </p:cNvPicPr>
          <p:nvPr/>
        </p:nvPicPr>
        <p:blipFill rotWithShape="1">
          <a:blip r:embed="rId2"/>
          <a:srcRect l="33784" t="14266" r="43028" b="27334"/>
          <a:stretch/>
        </p:blipFill>
        <p:spPr>
          <a:xfrm>
            <a:off x="1593907" y="160763"/>
            <a:ext cx="4613945" cy="6536474"/>
          </a:xfrm>
          <a:prstGeom prst="rect">
            <a:avLst/>
          </a:prstGeom>
        </p:spPr>
      </p:pic>
      <p:pic>
        <p:nvPicPr>
          <p:cNvPr id="5" name="Afbeelding 4">
            <a:extLst>
              <a:ext uri="{FF2B5EF4-FFF2-40B4-BE49-F238E27FC236}">
                <a16:creationId xmlns:a16="http://schemas.microsoft.com/office/drawing/2014/main" id="{B662C74B-302C-4C9D-B92C-8BA18B5C27FB}"/>
              </a:ext>
            </a:extLst>
          </p:cNvPr>
          <p:cNvPicPr>
            <a:picLocks noChangeAspect="1"/>
          </p:cNvPicPr>
          <p:nvPr/>
        </p:nvPicPr>
        <p:blipFill rotWithShape="1">
          <a:blip r:embed="rId3"/>
          <a:srcRect l="28281" t="26789" r="33394" b="27461"/>
          <a:stretch/>
        </p:blipFill>
        <p:spPr>
          <a:xfrm>
            <a:off x="6392410" y="3092230"/>
            <a:ext cx="5368955" cy="3605007"/>
          </a:xfrm>
          <a:prstGeom prst="rect">
            <a:avLst/>
          </a:prstGeom>
        </p:spPr>
      </p:pic>
    </p:spTree>
    <p:extLst>
      <p:ext uri="{BB962C8B-B14F-4D97-AF65-F5344CB8AC3E}">
        <p14:creationId xmlns:p14="http://schemas.microsoft.com/office/powerpoint/2010/main" val="743943458"/>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docProps/app.xml><?xml version="1.0" encoding="utf-8"?>
<Properties xmlns="http://schemas.openxmlformats.org/officeDocument/2006/extended-properties" xmlns:vt="http://schemas.openxmlformats.org/officeDocument/2006/docPropsVTypes">
  <Template>Badge</Template>
  <TotalTime>355</TotalTime>
  <Words>283</Words>
  <Application>Microsoft Office PowerPoint</Application>
  <PresentationFormat>Breedbeeld</PresentationFormat>
  <Paragraphs>54</Paragraphs>
  <Slides>12</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12</vt:i4>
      </vt:variant>
    </vt:vector>
  </HeadingPairs>
  <TitlesOfParts>
    <vt:vector size="16" baseType="lpstr">
      <vt:lpstr>Arial</vt:lpstr>
      <vt:lpstr>Gill Sans MT</vt:lpstr>
      <vt:lpstr>Impact</vt:lpstr>
      <vt:lpstr>Badge</vt:lpstr>
      <vt:lpstr>Presentatie &amp; styling</vt:lpstr>
      <vt:lpstr>Taak 1</vt:lpstr>
      <vt:lpstr>PowerPoint-presentatie</vt:lpstr>
      <vt:lpstr>PowerPoint-presentatie</vt:lpstr>
      <vt:lpstr>Taak 2 </vt:lpstr>
      <vt:lpstr>PowerPoint-presentatie</vt:lpstr>
      <vt:lpstr>Taak 3</vt:lpstr>
      <vt:lpstr>PowerPoint-presentatie</vt:lpstr>
      <vt:lpstr>PowerPoint-presentatie</vt:lpstr>
      <vt:lpstr>Taak 4 </vt:lpstr>
      <vt:lpstr>Taak 5 </vt:lpstr>
      <vt:lpstr>Taak 6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Presentatie &amp; styling</dc:title>
  <dc:creator>Dongen, Chantalle van</dc:creator>
  <cp:lastModifiedBy>Dongen, Chantalle van</cp:lastModifiedBy>
  <cp:revision>19</cp:revision>
  <dcterms:created xsi:type="dcterms:W3CDTF">2021-05-26T09:02:43Z</dcterms:created>
  <dcterms:modified xsi:type="dcterms:W3CDTF">2021-06-15T09:22:32Z</dcterms:modified>
</cp:coreProperties>
</file>